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2A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6.jpeg"/><Relationship Id="rId5" Type="http://schemas.openxmlformats.org/officeDocument/2006/relationships/image" Target="../media/image12.jpg"/><Relationship Id="rId10" Type="http://schemas.openxmlformats.org/officeDocument/2006/relationships/image" Target="../media/image8.jpg"/><Relationship Id="rId4" Type="http://schemas.openxmlformats.org/officeDocument/2006/relationships/image" Target="../media/image11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836F5595-E4A3-4C58-9D5E-54E84EAA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26" y="385587"/>
            <a:ext cx="2977603" cy="4170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45A749A-5E75-462B-9398-F0566246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3" y="385587"/>
            <a:ext cx="3344951" cy="4197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7138166-462C-4F58-94EB-BB39C4EAF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97" y="385587"/>
            <a:ext cx="3060606" cy="4197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177951-D9CD-4AE5-80E7-FB950F217370}"/>
              </a:ext>
            </a:extLst>
          </p:cNvPr>
          <p:cNvSpPr/>
          <p:nvPr/>
        </p:nvSpPr>
        <p:spPr>
          <a:xfrm>
            <a:off x="445778" y="7074382"/>
            <a:ext cx="8239838" cy="15316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0760BD0-CAFE-4CCE-9164-694211EAB3ED}"/>
              </a:ext>
            </a:extLst>
          </p:cNvPr>
          <p:cNvSpPr/>
          <p:nvPr/>
        </p:nvSpPr>
        <p:spPr>
          <a:xfrm>
            <a:off x="1985411" y="4995852"/>
            <a:ext cx="7819496" cy="1679607"/>
          </a:xfrm>
          <a:prstGeom prst="rightArrow">
            <a:avLst/>
          </a:prstGeom>
          <a:solidFill>
            <a:srgbClr val="4F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827BB0-598E-4200-9E29-1D1CA8D322D4}"/>
              </a:ext>
            </a:extLst>
          </p:cNvPr>
          <p:cNvCxnSpPr>
            <a:cxnSpLocks/>
          </p:cNvCxnSpPr>
          <p:nvPr/>
        </p:nvCxnSpPr>
        <p:spPr>
          <a:xfrm>
            <a:off x="3333990" y="5425742"/>
            <a:ext cx="0" cy="809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01A88C-4823-47B8-B93A-898A0BE451CB}"/>
              </a:ext>
            </a:extLst>
          </p:cNvPr>
          <p:cNvSpPr txBox="1"/>
          <p:nvPr/>
        </p:nvSpPr>
        <p:spPr>
          <a:xfrm>
            <a:off x="2244481" y="5571831"/>
            <a:ext cx="875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Moyen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Age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190748E-41A9-4220-9546-17D846C5295E}"/>
              </a:ext>
            </a:extLst>
          </p:cNvPr>
          <p:cNvCxnSpPr>
            <a:cxnSpLocks/>
          </p:cNvCxnSpPr>
          <p:nvPr/>
        </p:nvCxnSpPr>
        <p:spPr>
          <a:xfrm>
            <a:off x="4739950" y="5429440"/>
            <a:ext cx="0" cy="805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B572F82-E860-44BF-A973-1FCDE3B41AD6}"/>
              </a:ext>
            </a:extLst>
          </p:cNvPr>
          <p:cNvCxnSpPr>
            <a:cxnSpLocks/>
          </p:cNvCxnSpPr>
          <p:nvPr/>
        </p:nvCxnSpPr>
        <p:spPr>
          <a:xfrm>
            <a:off x="6108440" y="5408404"/>
            <a:ext cx="0" cy="826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CECC018-406D-4435-8BDB-F26776B1BD17}"/>
              </a:ext>
            </a:extLst>
          </p:cNvPr>
          <p:cNvCxnSpPr>
            <a:cxnSpLocks/>
          </p:cNvCxnSpPr>
          <p:nvPr/>
        </p:nvCxnSpPr>
        <p:spPr>
          <a:xfrm flipH="1">
            <a:off x="7425614" y="5442448"/>
            <a:ext cx="17105" cy="77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55904D5-4A98-4956-9F10-ADD79ACD58A4}"/>
              </a:ext>
            </a:extLst>
          </p:cNvPr>
          <p:cNvCxnSpPr>
            <a:cxnSpLocks/>
          </p:cNvCxnSpPr>
          <p:nvPr/>
        </p:nvCxnSpPr>
        <p:spPr>
          <a:xfrm>
            <a:off x="8724123" y="5458408"/>
            <a:ext cx="0" cy="759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79699CF-374A-43F1-AFC5-40A0727153B1}"/>
              </a:ext>
            </a:extLst>
          </p:cNvPr>
          <p:cNvSpPr txBox="1"/>
          <p:nvPr/>
        </p:nvSpPr>
        <p:spPr>
          <a:xfrm>
            <a:off x="3724531" y="571033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XVI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9CDC99-869B-4FC7-9BB1-6382F1B55D10}"/>
              </a:ext>
            </a:extLst>
          </p:cNvPr>
          <p:cNvSpPr txBox="1"/>
          <p:nvPr/>
        </p:nvSpPr>
        <p:spPr>
          <a:xfrm>
            <a:off x="5028172" y="571033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XVII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E312DF-E790-44C3-95EC-BD7757961757}"/>
              </a:ext>
            </a:extLst>
          </p:cNvPr>
          <p:cNvSpPr txBox="1"/>
          <p:nvPr/>
        </p:nvSpPr>
        <p:spPr>
          <a:xfrm>
            <a:off x="6339260" y="57103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XVIII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E3B679-4850-4F43-A9E8-C6D66AEFF3D8}"/>
              </a:ext>
            </a:extLst>
          </p:cNvPr>
          <p:cNvSpPr txBox="1"/>
          <p:nvPr/>
        </p:nvSpPr>
        <p:spPr>
          <a:xfrm>
            <a:off x="8883451" y="57523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XX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D1DCA02-439E-4FB0-9819-A0346FC65652}"/>
              </a:ext>
            </a:extLst>
          </p:cNvPr>
          <p:cNvSpPr txBox="1"/>
          <p:nvPr/>
        </p:nvSpPr>
        <p:spPr>
          <a:xfrm>
            <a:off x="7746221" y="569361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XIV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0E4533-C50E-4635-8B71-489303937D3E}"/>
              </a:ext>
            </a:extLst>
          </p:cNvPr>
          <p:cNvSpPr/>
          <p:nvPr/>
        </p:nvSpPr>
        <p:spPr>
          <a:xfrm>
            <a:off x="7442719" y="5442448"/>
            <a:ext cx="1290733" cy="79242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4D893C-1D2A-4F43-92CF-E5257A9DA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080" y="3345279"/>
            <a:ext cx="8239838" cy="1474237"/>
          </a:xfrm>
          <a:solidFill>
            <a:schemeClr val="tx2">
              <a:lumMod val="50000"/>
              <a:alpha val="80000"/>
            </a:schemeClr>
          </a:solidFill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  <a:softEdge rad="0"/>
          </a:effectLst>
        </p:spPr>
        <p:txBody>
          <a:bodyPr anchor="ctr" anchorCtr="0">
            <a:normAutofit/>
          </a:bodyPr>
          <a:lstStyle/>
          <a:p>
            <a:r>
              <a:rPr lang="fr-FR" sz="6600" dirty="0">
                <a:solidFill>
                  <a:schemeClr val="tx1"/>
                </a:solidFill>
              </a:rPr>
              <a:t>LE NATURALISME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61721C1-7FD0-452A-A95D-343C37D41C5F}"/>
              </a:ext>
            </a:extLst>
          </p:cNvPr>
          <p:cNvSpPr txBox="1"/>
          <p:nvPr/>
        </p:nvSpPr>
        <p:spPr>
          <a:xfrm>
            <a:off x="5118007" y="4885184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1870 - 1890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F137F5E-034A-4AFC-B21A-35678814CF35}"/>
              </a:ext>
            </a:extLst>
          </p:cNvPr>
          <p:cNvSpPr txBox="1"/>
          <p:nvPr/>
        </p:nvSpPr>
        <p:spPr>
          <a:xfrm>
            <a:off x="1845453" y="20092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ZOLA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7F5D449-873F-44CF-B987-D19D6C925444}"/>
              </a:ext>
            </a:extLst>
          </p:cNvPr>
          <p:cNvSpPr txBox="1"/>
          <p:nvPr/>
        </p:nvSpPr>
        <p:spPr>
          <a:xfrm>
            <a:off x="4897626" y="182541"/>
            <a:ext cx="239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MAUPASSANT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2908270-BD62-40D7-A2DA-976698802136}"/>
              </a:ext>
            </a:extLst>
          </p:cNvPr>
          <p:cNvSpPr txBox="1"/>
          <p:nvPr/>
        </p:nvSpPr>
        <p:spPr>
          <a:xfrm>
            <a:off x="8792065" y="200921"/>
            <a:ext cx="202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HUYSMANS</a:t>
            </a:r>
          </a:p>
        </p:txBody>
      </p:sp>
    </p:spTree>
    <p:extLst>
      <p:ext uri="{BB962C8B-B14F-4D97-AF65-F5344CB8AC3E}">
        <p14:creationId xmlns:p14="http://schemas.microsoft.com/office/powerpoint/2010/main" val="18040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B222E-A200-499A-AA92-B8D12CAA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81" y="102787"/>
            <a:ext cx="10353762" cy="970450"/>
          </a:xfrm>
        </p:spPr>
        <p:txBody>
          <a:bodyPr anchor="ctr" anchorCtr="0"/>
          <a:lstStyle/>
          <a:p>
            <a:r>
              <a:rPr lang="fr-FR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MOUVEMENTS AU XIXe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CD701A0-0C48-4608-92D0-4F7C482A7A30}"/>
              </a:ext>
            </a:extLst>
          </p:cNvPr>
          <p:cNvSpPr/>
          <p:nvPr/>
        </p:nvSpPr>
        <p:spPr>
          <a:xfrm>
            <a:off x="2018879" y="1681523"/>
            <a:ext cx="8164891" cy="440404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7DADCC-E5A6-4A0F-A154-078C3477E033}"/>
              </a:ext>
            </a:extLst>
          </p:cNvPr>
          <p:cNvCxnSpPr>
            <a:cxnSpLocks/>
          </p:cNvCxnSpPr>
          <p:nvPr/>
        </p:nvCxnSpPr>
        <p:spPr>
          <a:xfrm flipH="1">
            <a:off x="2008230" y="4991877"/>
            <a:ext cx="10649" cy="109369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57D06C-1D89-4376-A76E-9898991A61AE}"/>
              </a:ext>
            </a:extLst>
          </p:cNvPr>
          <p:cNvSpPr txBox="1"/>
          <p:nvPr/>
        </p:nvSpPr>
        <p:spPr>
          <a:xfrm>
            <a:off x="1662852" y="618704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1800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9F2B50-6234-4D90-B47A-A669EF1DB436}"/>
              </a:ext>
            </a:extLst>
          </p:cNvPr>
          <p:cNvSpPr txBox="1"/>
          <p:nvPr/>
        </p:nvSpPr>
        <p:spPr>
          <a:xfrm>
            <a:off x="7604449" y="618704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1900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E941F37-6E67-4D8E-80D0-7AC7A416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5" y="1639138"/>
            <a:ext cx="1195556" cy="157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1351A9A-FCE4-4EEF-A327-109AC68C3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74" y="1639138"/>
            <a:ext cx="1140946" cy="156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1B24B7-F211-4C86-B975-5DAEAFBC5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961" y="1643026"/>
            <a:ext cx="1236383" cy="156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11106D1-3C40-4FEF-A778-17B9AE714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038" y="1639138"/>
            <a:ext cx="985939" cy="156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0A32649-953D-4598-B3B0-2CF2B1E7418B}"/>
              </a:ext>
            </a:extLst>
          </p:cNvPr>
          <p:cNvCxnSpPr>
            <a:cxnSpLocks/>
          </p:cNvCxnSpPr>
          <p:nvPr/>
        </p:nvCxnSpPr>
        <p:spPr>
          <a:xfrm>
            <a:off x="848481" y="3503645"/>
            <a:ext cx="4423315" cy="0"/>
          </a:xfrm>
          <a:prstGeom prst="line">
            <a:avLst/>
          </a:prstGeom>
          <a:ln w="384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8AF87B9-DA3F-4E7E-B92F-A49B3002513A}"/>
              </a:ext>
            </a:extLst>
          </p:cNvPr>
          <p:cNvSpPr txBox="1"/>
          <p:nvPr/>
        </p:nvSpPr>
        <p:spPr>
          <a:xfrm>
            <a:off x="2024797" y="3022731"/>
            <a:ext cx="243528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ROMANTISME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F3A0703-C697-4D7B-B9C3-811B207E7CD0}"/>
              </a:ext>
            </a:extLst>
          </p:cNvPr>
          <p:cNvSpPr txBox="1"/>
          <p:nvPr/>
        </p:nvSpPr>
        <p:spPr>
          <a:xfrm>
            <a:off x="2626790" y="331897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1789 - 1860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DE5B4D21-DC3B-43E2-843D-AAB161935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594" y="4595097"/>
            <a:ext cx="1084044" cy="140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A2D64F6-6BE3-4ED5-8EAE-E575C357C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012" y="4597123"/>
            <a:ext cx="977311" cy="140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E0157E4-79C7-49C1-8945-EF30053BF8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697" y="4584826"/>
            <a:ext cx="1046939" cy="142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72A39B5-4770-49B1-8E9E-500C5A8A21A1}"/>
              </a:ext>
            </a:extLst>
          </p:cNvPr>
          <p:cNvCxnSpPr>
            <a:cxnSpLocks/>
          </p:cNvCxnSpPr>
          <p:nvPr/>
        </p:nvCxnSpPr>
        <p:spPr>
          <a:xfrm>
            <a:off x="4991877" y="4299857"/>
            <a:ext cx="2425959" cy="0"/>
          </a:xfrm>
          <a:prstGeom prst="line">
            <a:avLst/>
          </a:prstGeom>
          <a:ln w="384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FA01E18-1ED9-4576-8891-E46D9986AB12}"/>
              </a:ext>
            </a:extLst>
          </p:cNvPr>
          <p:cNvSpPr txBox="1"/>
          <p:nvPr/>
        </p:nvSpPr>
        <p:spPr>
          <a:xfrm>
            <a:off x="5297396" y="4332801"/>
            <a:ext cx="18149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REALISME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7684828-EB7F-48C8-BD7E-0146C299680F}"/>
              </a:ext>
            </a:extLst>
          </p:cNvPr>
          <p:cNvSpPr txBox="1"/>
          <p:nvPr/>
        </p:nvSpPr>
        <p:spPr>
          <a:xfrm>
            <a:off x="5598896" y="409563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1850 - 1870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C4D2E95-B849-424B-94E5-417F4CB0FC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894" y="1635131"/>
            <a:ext cx="1236383" cy="155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D7043BDD-57BD-4421-B487-12FB461BB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3195" y="1635131"/>
            <a:ext cx="1140946" cy="156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846E7FD9-85E0-45AC-B624-30276016A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0993" y="1641071"/>
            <a:ext cx="1103546" cy="154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0A818D91-0A84-45FD-AB23-49ED89B972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4738" y="3301520"/>
            <a:ext cx="3679801" cy="384081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659C11CB-1AAE-42C7-8F2E-CC66AE2E9FC4}"/>
              </a:ext>
            </a:extLst>
          </p:cNvPr>
          <p:cNvSpPr txBox="1"/>
          <p:nvPr/>
        </p:nvSpPr>
        <p:spPr>
          <a:xfrm>
            <a:off x="7047566" y="2985686"/>
            <a:ext cx="25378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NATURALISME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F2CD9D3-A219-4068-B3B2-DD193779AA65}"/>
              </a:ext>
            </a:extLst>
          </p:cNvPr>
          <p:cNvSpPr txBox="1"/>
          <p:nvPr/>
        </p:nvSpPr>
        <p:spPr>
          <a:xfrm>
            <a:off x="7663119" y="330205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1870 - 1890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8386BEF-503A-47DF-AA4E-F19BE980EDB0}"/>
              </a:ext>
            </a:extLst>
          </p:cNvPr>
          <p:cNvSpPr txBox="1"/>
          <p:nvPr/>
        </p:nvSpPr>
        <p:spPr>
          <a:xfrm>
            <a:off x="750586" y="1512020"/>
            <a:ext cx="1003801" cy="246221"/>
          </a:xfrm>
          <a:prstGeom prst="rect">
            <a:avLst/>
          </a:prstGeom>
          <a:noFill/>
          <a:effectLst>
            <a:glow rad="127000">
              <a:schemeClr val="accent2">
                <a:lumMod val="60000"/>
                <a:lumOff val="40000"/>
              </a:schemeClr>
            </a:glow>
            <a:outerShdw blurRad="50800" dist="38100" dir="2700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LAMARTINE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F70C271-C6C4-409B-8BDA-89C193B6A197}"/>
              </a:ext>
            </a:extLst>
          </p:cNvPr>
          <p:cNvSpPr txBox="1"/>
          <p:nvPr/>
        </p:nvSpPr>
        <p:spPr>
          <a:xfrm>
            <a:off x="1880189" y="1507676"/>
            <a:ext cx="1380506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CHATEAUBRIAND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278F767-9210-4ED4-A9AE-29171BBBDAF8}"/>
              </a:ext>
            </a:extLst>
          </p:cNvPr>
          <p:cNvSpPr txBox="1"/>
          <p:nvPr/>
        </p:nvSpPr>
        <p:spPr>
          <a:xfrm>
            <a:off x="3489811" y="1506403"/>
            <a:ext cx="721672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MUSSET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2DD4381-E66F-4BAC-8F8F-00D55C5D0414}"/>
              </a:ext>
            </a:extLst>
          </p:cNvPr>
          <p:cNvSpPr txBox="1"/>
          <p:nvPr/>
        </p:nvSpPr>
        <p:spPr>
          <a:xfrm>
            <a:off x="4711831" y="1515668"/>
            <a:ext cx="596638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HUGO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8D8E93B-490D-47E8-9667-59556FAA3004}"/>
              </a:ext>
            </a:extLst>
          </p:cNvPr>
          <p:cNvSpPr txBox="1"/>
          <p:nvPr/>
        </p:nvSpPr>
        <p:spPr>
          <a:xfrm>
            <a:off x="6846019" y="1506402"/>
            <a:ext cx="55175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ZOLA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D8ECF0A-E6D2-4E96-BE40-8AB94812ACF9}"/>
              </a:ext>
            </a:extLst>
          </p:cNvPr>
          <p:cNvSpPr txBox="1"/>
          <p:nvPr/>
        </p:nvSpPr>
        <p:spPr>
          <a:xfrm>
            <a:off x="7798549" y="1506402"/>
            <a:ext cx="111761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MAUPASSANT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44DC8E4-8E6E-475D-8031-8523E1AE0D51}"/>
              </a:ext>
            </a:extLst>
          </p:cNvPr>
          <p:cNvSpPr txBox="1"/>
          <p:nvPr/>
        </p:nvSpPr>
        <p:spPr>
          <a:xfrm>
            <a:off x="9110956" y="1497987"/>
            <a:ext cx="955711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HUYSMANS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8019FD7-A4EB-4364-B537-C144B8E783DB}"/>
              </a:ext>
            </a:extLst>
          </p:cNvPr>
          <p:cNvSpPr txBox="1"/>
          <p:nvPr/>
        </p:nvSpPr>
        <p:spPr>
          <a:xfrm>
            <a:off x="4581996" y="5918254"/>
            <a:ext cx="917239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STENDHAL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AFF79AF-8CD5-4E29-8B98-A3EC55930905}"/>
              </a:ext>
            </a:extLst>
          </p:cNvPr>
          <p:cNvSpPr txBox="1"/>
          <p:nvPr/>
        </p:nvSpPr>
        <p:spPr>
          <a:xfrm>
            <a:off x="5798426" y="5899283"/>
            <a:ext cx="726481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BALZAC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F34ED5B-54E5-4330-ABF9-985FFDE5E525}"/>
              </a:ext>
            </a:extLst>
          </p:cNvPr>
          <p:cNvSpPr txBox="1"/>
          <p:nvPr/>
        </p:nvSpPr>
        <p:spPr>
          <a:xfrm>
            <a:off x="6846019" y="5910757"/>
            <a:ext cx="894797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FLAUBERT</a:t>
            </a:r>
          </a:p>
        </p:txBody>
      </p:sp>
    </p:spTree>
    <p:extLst>
      <p:ext uri="{BB962C8B-B14F-4D97-AF65-F5344CB8AC3E}">
        <p14:creationId xmlns:p14="http://schemas.microsoft.com/office/powerpoint/2010/main" val="186907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B78A0-D79A-49A3-ABFB-B0713F86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2" y="232065"/>
            <a:ext cx="10353675" cy="969963"/>
          </a:xfrm>
        </p:spPr>
        <p:txBody>
          <a:bodyPr anchor="ctr" anchorCtr="0"/>
          <a:lstStyle/>
          <a:p>
            <a:r>
              <a:rPr lang="fr-FR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MOUVEMENTS AU XIXe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6340C9D-45CD-4D31-9851-1E4E1FD8EF53}"/>
              </a:ext>
            </a:extLst>
          </p:cNvPr>
          <p:cNvSpPr/>
          <p:nvPr/>
        </p:nvSpPr>
        <p:spPr>
          <a:xfrm>
            <a:off x="1950098" y="1580049"/>
            <a:ext cx="3601616" cy="48829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2F11C1-1AEA-4FDD-987A-66132A2E91FD}"/>
              </a:ext>
            </a:extLst>
          </p:cNvPr>
          <p:cNvSpPr/>
          <p:nvPr/>
        </p:nvSpPr>
        <p:spPr>
          <a:xfrm>
            <a:off x="6640288" y="1580048"/>
            <a:ext cx="3601615" cy="48829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F8BCD4-ACAA-48DF-ABA8-3E4E9EA04F6E}"/>
              </a:ext>
            </a:extLst>
          </p:cNvPr>
          <p:cNvSpPr txBox="1"/>
          <p:nvPr/>
        </p:nvSpPr>
        <p:spPr>
          <a:xfrm>
            <a:off x="3039012" y="1744824"/>
            <a:ext cx="14237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DF4F65-8CCB-4631-B6A8-9D558FAB9712}"/>
              </a:ext>
            </a:extLst>
          </p:cNvPr>
          <p:cNvSpPr txBox="1"/>
          <p:nvPr/>
        </p:nvSpPr>
        <p:spPr>
          <a:xfrm>
            <a:off x="7469130" y="1744824"/>
            <a:ext cx="194393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NATURALISME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3F28B04-AA13-4FDF-A363-368B800C8CC2}"/>
              </a:ext>
            </a:extLst>
          </p:cNvPr>
          <p:cNvCxnSpPr>
            <a:cxnSpLocks/>
          </p:cNvCxnSpPr>
          <p:nvPr/>
        </p:nvCxnSpPr>
        <p:spPr>
          <a:xfrm>
            <a:off x="2836507" y="2374641"/>
            <a:ext cx="1707502" cy="0"/>
          </a:xfrm>
          <a:prstGeom prst="line">
            <a:avLst/>
          </a:prstGeom>
          <a:ln w="384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DEE29AE-5237-4A39-A00C-F61971721C35}"/>
              </a:ext>
            </a:extLst>
          </p:cNvPr>
          <p:cNvCxnSpPr>
            <a:cxnSpLocks/>
          </p:cNvCxnSpPr>
          <p:nvPr/>
        </p:nvCxnSpPr>
        <p:spPr>
          <a:xfrm>
            <a:off x="7551577" y="2382417"/>
            <a:ext cx="1707502" cy="0"/>
          </a:xfrm>
          <a:prstGeom prst="line">
            <a:avLst/>
          </a:prstGeom>
          <a:ln w="384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9085070B-99F5-4E95-8BDF-191AC79B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34" y="2794061"/>
            <a:ext cx="981843" cy="126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D4F90B-2377-404A-9126-8C9D45DE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20" y="2794048"/>
            <a:ext cx="885178" cy="126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1E263C-FD57-48CA-AB34-B2ECFE271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00" y="2794064"/>
            <a:ext cx="934540" cy="126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40C182C-BD87-4EB1-B4C6-340840809DFF}"/>
              </a:ext>
            </a:extLst>
          </p:cNvPr>
          <p:cNvSpPr txBox="1"/>
          <p:nvPr/>
        </p:nvSpPr>
        <p:spPr>
          <a:xfrm>
            <a:off x="2121773" y="3940827"/>
            <a:ext cx="917239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STENDHAL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9F0B26-D2CB-4335-A569-3317E22183C2}"/>
              </a:ext>
            </a:extLst>
          </p:cNvPr>
          <p:cNvSpPr txBox="1"/>
          <p:nvPr/>
        </p:nvSpPr>
        <p:spPr>
          <a:xfrm>
            <a:off x="3412968" y="3940827"/>
            <a:ext cx="726481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BALZAC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8C9B5C9-D50C-4B5C-9691-83B996F100C3}"/>
              </a:ext>
            </a:extLst>
          </p:cNvPr>
          <p:cNvSpPr txBox="1"/>
          <p:nvPr/>
        </p:nvSpPr>
        <p:spPr>
          <a:xfrm>
            <a:off x="4503234" y="3940827"/>
            <a:ext cx="894797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FLAUBERT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62A8372-C9CF-44D9-A292-2118738CC780}"/>
              </a:ext>
            </a:extLst>
          </p:cNvPr>
          <p:cNvSpPr txBox="1"/>
          <p:nvPr/>
        </p:nvSpPr>
        <p:spPr>
          <a:xfrm>
            <a:off x="3039012" y="218997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1850 - 1870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7775A21-5712-44BA-BC05-F381E5EC2A71}"/>
              </a:ext>
            </a:extLst>
          </p:cNvPr>
          <p:cNvSpPr txBox="1"/>
          <p:nvPr/>
        </p:nvSpPr>
        <p:spPr>
          <a:xfrm>
            <a:off x="7751944" y="218997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1870 - 1890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25289BC-813D-43EF-8DC0-DEE2E44F8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143" y="2794047"/>
            <a:ext cx="1109947" cy="139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F05BB59-4DB9-4F12-B920-07F9F1497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842" y="2776673"/>
            <a:ext cx="1028260" cy="141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51FDC2B-8BE5-4B31-A8DB-DB523AFEA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383" y="2769205"/>
            <a:ext cx="1028259" cy="144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F08891A-5178-4593-BE3B-107BC6645B46}"/>
              </a:ext>
            </a:extLst>
          </p:cNvPr>
          <p:cNvSpPr txBox="1"/>
          <p:nvPr/>
        </p:nvSpPr>
        <p:spPr>
          <a:xfrm>
            <a:off x="7060239" y="4086361"/>
            <a:ext cx="55175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67482E5-6544-45C7-97CD-3D8D05645FB0}"/>
              </a:ext>
            </a:extLst>
          </p:cNvPr>
          <p:cNvSpPr txBox="1"/>
          <p:nvPr/>
        </p:nvSpPr>
        <p:spPr>
          <a:xfrm>
            <a:off x="7950430" y="4086361"/>
            <a:ext cx="111761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MAUPASSANT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0F8AE18-FA56-4168-8AAA-08F67F2BF05F}"/>
              </a:ext>
            </a:extLst>
          </p:cNvPr>
          <p:cNvSpPr txBox="1"/>
          <p:nvPr/>
        </p:nvSpPr>
        <p:spPr>
          <a:xfrm>
            <a:off x="9114456" y="4086361"/>
            <a:ext cx="955711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HUYSMANS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31BD28D-CEEC-4FD1-94BD-E415A31C70F4}"/>
              </a:ext>
            </a:extLst>
          </p:cNvPr>
          <p:cNvSpPr txBox="1"/>
          <p:nvPr/>
        </p:nvSpPr>
        <p:spPr>
          <a:xfrm>
            <a:off x="2187087" y="4388652"/>
            <a:ext cx="3601616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Reproduire la réalité sans l’embellir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Romancier objectif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Roman, miroir de la société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Ecrire le vrai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E29D5CA-EBF2-40F4-8B4E-B6E3D468EA54}"/>
              </a:ext>
            </a:extLst>
          </p:cNvPr>
          <p:cNvSpPr txBox="1"/>
          <p:nvPr/>
        </p:nvSpPr>
        <p:spPr>
          <a:xfrm>
            <a:off x="6877277" y="4475583"/>
            <a:ext cx="3601616" cy="1477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Reproduire la réalité sans l’embellir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Romancier objectif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Roman, miroir de la société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Ecrire le vrai</a:t>
            </a:r>
          </a:p>
        </p:txBody>
      </p:sp>
    </p:spTree>
    <p:extLst>
      <p:ext uri="{BB962C8B-B14F-4D97-AF65-F5344CB8AC3E}">
        <p14:creationId xmlns:p14="http://schemas.microsoft.com/office/powerpoint/2010/main" val="35694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DBFE21C-7B91-4234-9C3F-7FE2AC806A0F}"/>
              </a:ext>
            </a:extLst>
          </p:cNvPr>
          <p:cNvSpPr/>
          <p:nvPr/>
        </p:nvSpPr>
        <p:spPr>
          <a:xfrm>
            <a:off x="1950098" y="1580048"/>
            <a:ext cx="3601616" cy="48829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0864956-09B4-4C66-B194-B0CBBEE6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82" y="255037"/>
            <a:ext cx="10353675" cy="969963"/>
          </a:xfrm>
        </p:spPr>
        <p:txBody>
          <a:bodyPr anchor="ctr" anchorCtr="0"/>
          <a:lstStyle/>
          <a:p>
            <a:r>
              <a:rPr lang="fr-FR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MOUVEMENTS AU XIXe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76486E-8BFF-439A-8EA3-A8966FCE6611}"/>
              </a:ext>
            </a:extLst>
          </p:cNvPr>
          <p:cNvSpPr txBox="1"/>
          <p:nvPr/>
        </p:nvSpPr>
        <p:spPr>
          <a:xfrm>
            <a:off x="2793578" y="1739100"/>
            <a:ext cx="19616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NATURALISME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75D6A02-538B-4243-A5AF-D6A6F0144959}"/>
              </a:ext>
            </a:extLst>
          </p:cNvPr>
          <p:cNvCxnSpPr>
            <a:cxnSpLocks/>
          </p:cNvCxnSpPr>
          <p:nvPr/>
        </p:nvCxnSpPr>
        <p:spPr>
          <a:xfrm>
            <a:off x="2836507" y="2374641"/>
            <a:ext cx="1707502" cy="0"/>
          </a:xfrm>
          <a:prstGeom prst="line">
            <a:avLst/>
          </a:prstGeom>
          <a:ln w="3841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84A6EF5-AA28-4411-92DF-3CAE1CDD9CAA}"/>
              </a:ext>
            </a:extLst>
          </p:cNvPr>
          <p:cNvSpPr txBox="1"/>
          <p:nvPr/>
        </p:nvSpPr>
        <p:spPr>
          <a:xfrm>
            <a:off x="1989359" y="4380235"/>
            <a:ext cx="3601616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Principes réalistes </a:t>
            </a:r>
          </a:p>
          <a:p>
            <a:pPr algn="ctr"/>
            <a:r>
              <a:rPr lang="fr-FR" dirty="0">
                <a:solidFill>
                  <a:schemeClr val="accent5"/>
                </a:solidFill>
              </a:rPr>
              <a:t>+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Révolutions industrielles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Progrès de la science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Hérédité et milieu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5"/>
                </a:solidFill>
              </a:rPr>
              <a:t>Paris et ses changements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0F649F-7D5B-431E-A878-0ABA270B4697}"/>
              </a:ext>
            </a:extLst>
          </p:cNvPr>
          <p:cNvSpPr txBox="1"/>
          <p:nvPr/>
        </p:nvSpPr>
        <p:spPr>
          <a:xfrm>
            <a:off x="3097522" y="217433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1870 - 1890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B9706C1-362A-46E2-B53E-35504E95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32" y="2732508"/>
            <a:ext cx="1109947" cy="139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CCFC02C-B22A-45F3-84BE-045E61CB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97" y="2729691"/>
            <a:ext cx="1028260" cy="141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82AABBE-73D7-4E67-8F01-6A4E0A25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290" y="2743973"/>
            <a:ext cx="1028259" cy="144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6A9215D-35BA-4E53-B970-A5E450B19625}"/>
              </a:ext>
            </a:extLst>
          </p:cNvPr>
          <p:cNvSpPr txBox="1"/>
          <p:nvPr/>
        </p:nvSpPr>
        <p:spPr>
          <a:xfrm>
            <a:off x="2345128" y="4021526"/>
            <a:ext cx="55175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ZOLA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D4DBF84-965B-4044-8AEE-89B5D4A67E70}"/>
              </a:ext>
            </a:extLst>
          </p:cNvPr>
          <p:cNvSpPr txBox="1"/>
          <p:nvPr/>
        </p:nvSpPr>
        <p:spPr>
          <a:xfrm>
            <a:off x="3231360" y="4010850"/>
            <a:ext cx="1117614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MAUPASSANT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6860FC1-40B3-419C-8C94-31D2626FF6A4}"/>
              </a:ext>
            </a:extLst>
          </p:cNvPr>
          <p:cNvSpPr txBox="1"/>
          <p:nvPr/>
        </p:nvSpPr>
        <p:spPr>
          <a:xfrm>
            <a:off x="4444830" y="4010850"/>
            <a:ext cx="955711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HUYSMANS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5F830DE-1BC5-474A-837D-E18857B3D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288" y="1425106"/>
            <a:ext cx="4474242" cy="223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F581C5A-6596-4970-AEC9-3963CC217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289" y="3862970"/>
            <a:ext cx="4474242" cy="260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275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A58D9-89E1-4C32-A821-95492197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82" y="1909731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fr-FR" dirty="0">
                <a:effectLst/>
              </a:rPr>
              <a:t>	« Mon œuvre sera moins sociale que </a:t>
            </a:r>
            <a:r>
              <a:rPr lang="fr-FR" b="1" u="sng" dirty="0">
                <a:solidFill>
                  <a:schemeClr val="accent5"/>
                </a:solidFill>
                <a:effectLst/>
              </a:rPr>
              <a:t>scientifique</a:t>
            </a:r>
            <a:r>
              <a:rPr lang="fr-FR" dirty="0">
                <a:effectLst/>
              </a:rPr>
              <a:t>. Balzac, à l’aide de trois mille figures, veut faire l’histoire des mœurs (…)  </a:t>
            </a:r>
          </a:p>
          <a:p>
            <a:pPr marL="36900" indent="0">
              <a:buNone/>
            </a:pPr>
            <a:r>
              <a:rPr lang="fr-FR" dirty="0">
                <a:effectLst/>
              </a:rPr>
              <a:t>	</a:t>
            </a:r>
            <a:r>
              <a:rPr lang="fr-FR" b="1" dirty="0">
                <a:solidFill>
                  <a:schemeClr val="accent5"/>
                </a:solidFill>
                <a:effectLst/>
              </a:rPr>
              <a:t>Mon œuvre, à moi, sera tout autre chose</a:t>
            </a:r>
            <a:r>
              <a:rPr lang="fr-FR" dirty="0">
                <a:effectLst/>
              </a:rPr>
              <a:t>. (…) Je ne veux pas peindre la société contemporaine, mais </a:t>
            </a:r>
            <a:r>
              <a:rPr lang="fr-FR" b="1" dirty="0">
                <a:solidFill>
                  <a:schemeClr val="accent5"/>
                </a:solidFill>
                <a:effectLst/>
              </a:rPr>
              <a:t>une seule famille, en montrant le jeu de la « race modifiée » par les </a:t>
            </a:r>
            <a:r>
              <a:rPr lang="fr-FR" b="1" u="sng" dirty="0">
                <a:solidFill>
                  <a:schemeClr val="accent5"/>
                </a:solidFill>
                <a:effectLst/>
              </a:rPr>
              <a:t>milieux</a:t>
            </a:r>
            <a:r>
              <a:rPr lang="fr-FR" b="1" dirty="0">
                <a:solidFill>
                  <a:schemeClr val="accent5"/>
                </a:solidFill>
                <a:effectLst/>
              </a:rPr>
              <a:t>. </a:t>
            </a:r>
            <a:r>
              <a:rPr lang="fr-FR" dirty="0">
                <a:effectLst/>
              </a:rPr>
              <a:t>(…) Ma grande affaire est d’être </a:t>
            </a:r>
            <a:r>
              <a:rPr lang="fr-FR" b="1" dirty="0">
                <a:solidFill>
                  <a:schemeClr val="accent5"/>
                </a:solidFill>
                <a:effectLst/>
              </a:rPr>
              <a:t>purement </a:t>
            </a:r>
            <a:r>
              <a:rPr lang="fr-FR" b="1" u="sng" dirty="0">
                <a:solidFill>
                  <a:schemeClr val="accent5"/>
                </a:solidFill>
                <a:effectLst/>
              </a:rPr>
              <a:t>naturaliste</a:t>
            </a:r>
            <a:r>
              <a:rPr lang="fr-FR" b="1" dirty="0">
                <a:solidFill>
                  <a:schemeClr val="accent5"/>
                </a:solidFill>
                <a:effectLst/>
              </a:rPr>
              <a:t>, purement </a:t>
            </a:r>
            <a:r>
              <a:rPr lang="fr-FR" b="1" u="sng" dirty="0">
                <a:solidFill>
                  <a:schemeClr val="accent5"/>
                </a:solidFill>
                <a:effectLst/>
              </a:rPr>
              <a:t>physiologiste</a:t>
            </a:r>
            <a:r>
              <a:rPr lang="fr-FR" b="1" dirty="0">
                <a:solidFill>
                  <a:schemeClr val="accent5"/>
                </a:solidFill>
                <a:effectLst/>
              </a:rPr>
              <a:t>. </a:t>
            </a:r>
            <a:r>
              <a:rPr lang="fr-FR" dirty="0">
                <a:effectLst/>
              </a:rPr>
              <a:t>(…)  </a:t>
            </a:r>
            <a:r>
              <a:rPr lang="fr-FR" b="1" dirty="0">
                <a:solidFill>
                  <a:schemeClr val="accent5"/>
                </a:solidFill>
                <a:effectLst/>
              </a:rPr>
              <a:t>Je me contenterai d’être </a:t>
            </a:r>
            <a:r>
              <a:rPr lang="fr-FR" b="1" u="sng" dirty="0">
                <a:solidFill>
                  <a:schemeClr val="accent5"/>
                </a:solidFill>
                <a:effectLst/>
              </a:rPr>
              <a:t>savant</a:t>
            </a:r>
            <a:r>
              <a:rPr lang="fr-FR" dirty="0">
                <a:effectLst/>
              </a:rPr>
              <a:t>, de dire ce qui est en cherchant les raisons intimes. Point de conclusion d’ailleurs. </a:t>
            </a:r>
            <a:r>
              <a:rPr lang="fr-FR" u="sng" dirty="0">
                <a:effectLst/>
              </a:rPr>
              <a:t>Un simple exposé des faits</a:t>
            </a:r>
            <a:r>
              <a:rPr lang="fr-FR" dirty="0">
                <a:effectLst/>
              </a:rPr>
              <a:t> d’une famille, en montrant le mécanisme intérieur qui la fait agir</a:t>
            </a:r>
          </a:p>
          <a:p>
            <a:pPr marL="36900" indent="0" algn="r">
              <a:buNone/>
            </a:pPr>
            <a:r>
              <a:rPr lang="fr-FR" i="1" dirty="0">
                <a:effectLst/>
              </a:rPr>
              <a:t>Zola, Différences entre Balzac et moi.</a:t>
            </a:r>
            <a:endParaRPr lang="fr-FR" i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4E0652D-F1FA-4253-8F5F-80EDA2BF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82" y="422988"/>
            <a:ext cx="10353675" cy="969963"/>
          </a:xfrm>
        </p:spPr>
        <p:txBody>
          <a:bodyPr anchor="ctr" anchorCtr="0"/>
          <a:lstStyle/>
          <a:p>
            <a:r>
              <a:rPr lang="fr-FR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MOUVEMENTS AU XIXe</a:t>
            </a:r>
          </a:p>
        </p:txBody>
      </p:sp>
    </p:spTree>
    <p:extLst>
      <p:ext uri="{BB962C8B-B14F-4D97-AF65-F5344CB8AC3E}">
        <p14:creationId xmlns:p14="http://schemas.microsoft.com/office/powerpoint/2010/main" val="40489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FB19DE7-9E52-4758-817D-427F9D8544D6}"/>
              </a:ext>
            </a:extLst>
          </p:cNvPr>
          <p:cNvSpPr/>
          <p:nvPr/>
        </p:nvSpPr>
        <p:spPr>
          <a:xfrm>
            <a:off x="5812971" y="1800809"/>
            <a:ext cx="5455104" cy="44663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6317B17-DB6F-46F5-AF4E-60434CC6E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284" y="2432350"/>
            <a:ext cx="4087553" cy="3072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C0F5FD4-E5B2-40B6-8E5A-C73863E1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</p:spPr>
        <p:txBody>
          <a:bodyPr anchor="ctr" anchorCtr="0"/>
          <a:lstStyle/>
          <a:p>
            <a:r>
              <a:rPr lang="fr-FR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THEMES ABORDES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4E12F1-F36A-4B01-BE4C-55101C8647AC}"/>
              </a:ext>
            </a:extLst>
          </p:cNvPr>
          <p:cNvSpPr txBox="1"/>
          <p:nvPr/>
        </p:nvSpPr>
        <p:spPr>
          <a:xfrm>
            <a:off x="6652727" y="2684183"/>
            <a:ext cx="3898824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de l’hérédité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du milieu social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du métier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Révolution industrielle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 d’Haussmann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Société du Second Empire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Avidité des hommes</a:t>
            </a:r>
          </a:p>
        </p:txBody>
      </p:sp>
    </p:spTree>
    <p:extLst>
      <p:ext uri="{BB962C8B-B14F-4D97-AF65-F5344CB8AC3E}">
        <p14:creationId xmlns:p14="http://schemas.microsoft.com/office/powerpoint/2010/main" val="375002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211F86-5094-491C-9E45-2F46126F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solidFill>
            <a:schemeClr val="tx2">
              <a:lumMod val="50000"/>
              <a:alpha val="80000"/>
            </a:schemeClr>
          </a:solidFill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  <a:softEdge rad="0"/>
          </a:effectLst>
        </p:spPr>
        <p:txBody>
          <a:bodyPr anchor="ctr" anchorCtr="0">
            <a:noAutofit/>
          </a:bodyPr>
          <a:lstStyle/>
          <a:p>
            <a:r>
              <a:rPr lang="fr-FR" sz="5400" dirty="0">
                <a:solidFill>
                  <a:schemeClr val="tx1"/>
                </a:solidFill>
              </a:rPr>
              <a:t>LE STYLE ET LES PROCEDES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7D07656-3C96-43DD-BEE4-82E85C6D1E8A}"/>
              </a:ext>
            </a:extLst>
          </p:cNvPr>
          <p:cNvSpPr/>
          <p:nvPr/>
        </p:nvSpPr>
        <p:spPr>
          <a:xfrm>
            <a:off x="373224" y="2129145"/>
            <a:ext cx="3041780" cy="969963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CYCLE ROMANESQUE SUR PLUSIEURS GENERATIONS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C2D3E7-B125-43B7-A32B-357B12462AE1}"/>
              </a:ext>
            </a:extLst>
          </p:cNvPr>
          <p:cNvSpPr/>
          <p:nvPr/>
        </p:nvSpPr>
        <p:spPr>
          <a:xfrm>
            <a:off x="8042987" y="2043614"/>
            <a:ext cx="2724539" cy="969963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NARRATEUR OMNISCIENT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C44435-E5A4-4E66-8467-8609A8589AD6}"/>
              </a:ext>
            </a:extLst>
          </p:cNvPr>
          <p:cNvSpPr/>
          <p:nvPr/>
        </p:nvSpPr>
        <p:spPr>
          <a:xfrm>
            <a:off x="6204857" y="3864849"/>
            <a:ext cx="1838130" cy="678738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REGISTRE REALISTE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810306E-0F5A-466C-BFF2-EE2FBE11C02F}"/>
              </a:ext>
            </a:extLst>
          </p:cNvPr>
          <p:cNvSpPr/>
          <p:nvPr/>
        </p:nvSpPr>
        <p:spPr>
          <a:xfrm>
            <a:off x="5344986" y="5296677"/>
            <a:ext cx="2360645" cy="1240971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LANGAGE PARLE, POPULAIRE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1F1A68-5801-4836-B4D4-BDEAD843D115}"/>
              </a:ext>
            </a:extLst>
          </p:cNvPr>
          <p:cNvSpPr/>
          <p:nvPr/>
        </p:nvSpPr>
        <p:spPr>
          <a:xfrm>
            <a:off x="9078686" y="3573624"/>
            <a:ext cx="2080726" cy="969963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NARRATEUR SCIENTIFIQUE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87AFC20-3169-4E1F-A369-27ED299DD8F7}"/>
              </a:ext>
            </a:extLst>
          </p:cNvPr>
          <p:cNvSpPr/>
          <p:nvPr/>
        </p:nvSpPr>
        <p:spPr>
          <a:xfrm>
            <a:off x="972035" y="5246593"/>
            <a:ext cx="3514336" cy="1321837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DESCRIPTIONS DES MILIEUX, DES METIERS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6D8DBC4-7940-4D64-9249-957EE6734962}"/>
              </a:ext>
            </a:extLst>
          </p:cNvPr>
          <p:cNvSpPr/>
          <p:nvPr/>
        </p:nvSpPr>
        <p:spPr>
          <a:xfrm>
            <a:off x="9181322" y="5299788"/>
            <a:ext cx="2733869" cy="1237860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ENONCIATION OBJECTIVE (3</a:t>
            </a:r>
            <a:r>
              <a:rPr lang="fr-FR" baseline="30000" dirty="0"/>
              <a:t>e</a:t>
            </a:r>
            <a:r>
              <a:rPr lang="fr-FR" dirty="0"/>
              <a:t> PERS.)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550BF36-F130-433D-8B98-A678D1AAA9C3}"/>
              </a:ext>
            </a:extLst>
          </p:cNvPr>
          <p:cNvSpPr/>
          <p:nvPr/>
        </p:nvSpPr>
        <p:spPr>
          <a:xfrm>
            <a:off x="4486371" y="1858419"/>
            <a:ext cx="2286000" cy="1413588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VOCABULAIRE TECHNIQUE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F89DC0D-177F-4964-B56C-D1DB68A97961}"/>
              </a:ext>
            </a:extLst>
          </p:cNvPr>
          <p:cNvSpPr/>
          <p:nvPr/>
        </p:nvSpPr>
        <p:spPr>
          <a:xfrm>
            <a:off x="2107425" y="3648691"/>
            <a:ext cx="2800118" cy="1240971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NARRATEUR EXTERNE ET OMNISCENT</a:t>
            </a:r>
          </a:p>
        </p:txBody>
      </p:sp>
    </p:spTree>
    <p:extLst>
      <p:ext uri="{BB962C8B-B14F-4D97-AF65-F5344CB8AC3E}">
        <p14:creationId xmlns:p14="http://schemas.microsoft.com/office/powerpoint/2010/main" val="308500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accent1">
            <a:alpha val="36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144</TotalTime>
  <Words>186</Words>
  <Application>Microsoft Office PowerPoint</Application>
  <PresentationFormat>Grand écran</PresentationFormat>
  <Paragraphs>84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Calisto MT</vt:lpstr>
      <vt:lpstr>Comic Sans MS</vt:lpstr>
      <vt:lpstr>Wingdings 2</vt:lpstr>
      <vt:lpstr>Ardoise</vt:lpstr>
      <vt:lpstr>LE NATURALISME</vt:lpstr>
      <vt:lpstr>LES MOUVEMENTS AU XIXe</vt:lpstr>
      <vt:lpstr>LES MOUVEMENTS AU XIXe</vt:lpstr>
      <vt:lpstr>LES MOUVEMENTS AU XIXe</vt:lpstr>
      <vt:lpstr>LES MOUVEMENTS AU XIXe</vt:lpstr>
      <vt:lpstr>LES THEMES ABORDES</vt:lpstr>
      <vt:lpstr>LE STYLE ET LES PROCEDES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NATURALISME</dc:title>
  <dc:creator>Michel LAMBURU</dc:creator>
  <cp:lastModifiedBy>Michel LAMBURU</cp:lastModifiedBy>
  <cp:revision>21</cp:revision>
  <dcterms:created xsi:type="dcterms:W3CDTF">2019-10-04T15:19:51Z</dcterms:created>
  <dcterms:modified xsi:type="dcterms:W3CDTF">2019-10-04T17:44:45Z</dcterms:modified>
</cp:coreProperties>
</file>